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0" r:id="rId3"/>
    <p:sldId id="261" r:id="rId4"/>
    <p:sldId id="262" r:id="rId5"/>
    <p:sldId id="257" r:id="rId6"/>
    <p:sldId id="258" r:id="rId7"/>
    <p:sldId id="259" r:id="rId8"/>
    <p:sldId id="264" r:id="rId9"/>
    <p:sldId id="265" r:id="rId10"/>
    <p:sldId id="263" r:id="rId1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3B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1117600" y="1762090"/>
            <a:ext cx="3362368"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4991097" y="3721473"/>
            <a:ext cx="682752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8854E236-2198-49B5-B084-6F1EC6F764D7}" type="datetimeFigureOut">
              <a:rPr lang="id-ID" smtClean="0"/>
              <a:pPr/>
              <a:t>30/03/2019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10655300" y="6429375"/>
            <a:ext cx="1168400" cy="292100"/>
          </a:xfrm>
        </p:spPr>
        <p:txBody>
          <a:bodyPr/>
          <a:lstStyle/>
          <a:p>
            <a:fld id="{40BDE02F-1954-430D-8793-86D04C35DFF8}" type="slidenum">
              <a:rPr lang="id-ID" smtClean="0"/>
              <a:pPr/>
              <a:t>‹#›</a:t>
            </a:fld>
            <a:endParaRPr lang="id-ID"/>
          </a:p>
        </p:txBody>
      </p:sp>
      <p:sp>
        <p:nvSpPr>
          <p:cNvPr id="9" name="Freeform 7"/>
          <p:cNvSpPr>
            <a:spLocks noChangeAspect="1" noEditPoints="1"/>
          </p:cNvSpPr>
          <p:nvPr/>
        </p:nvSpPr>
        <p:spPr bwMode="auto">
          <a:xfrm>
            <a:off x="1117600" y="1762090"/>
            <a:ext cx="3362368"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4986528" y="1417320"/>
            <a:ext cx="6827520" cy="2304288"/>
          </a:xfrm>
        </p:spPr>
        <p:txBody>
          <a:bodyPr>
            <a:normAutofit/>
          </a:bodyPr>
          <a:lstStyle>
            <a:lvl1pPr>
              <a:defRPr sz="4000" cap="all" baseline="0"/>
            </a:lvl1pPr>
          </a:lstStyle>
          <a:p>
            <a:r>
              <a:rPr lang="en-US"/>
              <a:t>Click to edit Master title style</a:t>
            </a:r>
            <a:endParaRPr lang="en-US" dirty="0"/>
          </a:p>
        </p:txBody>
      </p:sp>
      <p:sp>
        <p:nvSpPr>
          <p:cNvPr id="13" name="Freeform 7"/>
          <p:cNvSpPr>
            <a:spLocks noChangeAspect="1" noEditPoints="1"/>
          </p:cNvSpPr>
          <p:nvPr/>
        </p:nvSpPr>
        <p:spPr bwMode="auto">
          <a:xfrm>
            <a:off x="1117600" y="1762090"/>
            <a:ext cx="3362368"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54E236-2198-49B5-B084-6F1EC6F764D7}" type="datetimeFigureOut">
              <a:rPr lang="id-ID" smtClean="0"/>
              <a:pPr/>
              <a:t>30/03/2019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0BDE02F-1954-430D-8793-86D04C35DFF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54E236-2198-49B5-B084-6F1EC6F764D7}" type="datetimeFigureOut">
              <a:rPr lang="id-ID" smtClean="0"/>
              <a:pPr/>
              <a:t>30/03/2019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0BDE02F-1954-430D-8793-86D04C35DFF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7319512" y="0"/>
            <a:ext cx="4525024"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8854E236-2198-49B5-B084-6F1EC6F764D7}" type="datetimeFigureOut">
              <a:rPr lang="id-ID" smtClean="0"/>
              <a:pPr/>
              <a:t>30/03/2019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0BDE02F-1954-430D-8793-86D04C35DFF8}" type="slidenum">
              <a:rPr lang="id-ID" smtClean="0"/>
              <a:pPr/>
              <a:t>‹#›</a:t>
            </a:fld>
            <a:endParaRPr lang="id-ID"/>
          </a:p>
        </p:txBody>
      </p:sp>
      <p:sp>
        <p:nvSpPr>
          <p:cNvPr id="25" name="Title Placeholder 1"/>
          <p:cNvSpPr>
            <a:spLocks noGrp="1"/>
          </p:cNvSpPr>
          <p:nvPr>
            <p:ph type="title"/>
          </p:nvPr>
        </p:nvSpPr>
        <p:spPr>
          <a:xfrm>
            <a:off x="368300" y="228601"/>
            <a:ext cx="11455400" cy="1066801"/>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1" name="Content Placeholder 30"/>
          <p:cNvSpPr>
            <a:spLocks noGrp="1"/>
          </p:cNvSpPr>
          <p:nvPr>
            <p:ph sz="quarter" idx="13"/>
          </p:nvPr>
        </p:nvSpPr>
        <p:spPr>
          <a:xfrm>
            <a:off x="365760" y="1298448"/>
            <a:ext cx="1146048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8854E236-2198-49B5-B084-6F1EC6F764D7}" type="datetimeFigureOut">
              <a:rPr lang="id-ID" smtClean="0"/>
              <a:pPr/>
              <a:t>30/03/2019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0BDE02F-1954-430D-8793-86D04C35DFF8}" type="slidenum">
              <a:rPr lang="id-ID" smtClean="0"/>
              <a:pPr/>
              <a:t>‹#›</a:t>
            </a:fld>
            <a:endParaRPr lang="id-ID"/>
          </a:p>
        </p:txBody>
      </p:sp>
      <p:sp>
        <p:nvSpPr>
          <p:cNvPr id="15" name="Subtitle 2"/>
          <p:cNvSpPr>
            <a:spLocks noGrp="1"/>
          </p:cNvSpPr>
          <p:nvPr>
            <p:ph type="subTitle" idx="1"/>
          </p:nvPr>
        </p:nvSpPr>
        <p:spPr>
          <a:xfrm>
            <a:off x="4991099" y="1400175"/>
            <a:ext cx="682752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Freeform 7"/>
          <p:cNvSpPr>
            <a:spLocks noChangeAspect="1" noEditPoints="1"/>
          </p:cNvSpPr>
          <p:nvPr/>
        </p:nvSpPr>
        <p:spPr bwMode="auto">
          <a:xfrm>
            <a:off x="45720" y="136642"/>
            <a:ext cx="4434865"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4978401" y="2895600"/>
            <a:ext cx="6839391"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54E236-2198-49B5-B084-6F1EC6F764D7}" type="datetimeFigureOut">
              <a:rPr lang="id-ID" smtClean="0"/>
              <a:pPr/>
              <a:t>30/03/2019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0BDE02F-1954-430D-8793-86D04C35DFF8}" type="slidenum">
              <a:rPr lang="id-ID" smtClean="0"/>
              <a:pPr/>
              <a:t>‹#›</a:t>
            </a:fld>
            <a:endParaRPr lang="id-ID"/>
          </a:p>
        </p:txBody>
      </p:sp>
      <p:sp>
        <p:nvSpPr>
          <p:cNvPr id="9"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12" name="Content Placeholder 11"/>
          <p:cNvSpPr>
            <a:spLocks noGrp="1"/>
          </p:cNvSpPr>
          <p:nvPr>
            <p:ph sz="quarter" idx="13"/>
          </p:nvPr>
        </p:nvSpPr>
        <p:spPr>
          <a:xfrm>
            <a:off x="368300" y="1298448"/>
            <a:ext cx="5669280" cy="4937760"/>
          </a:xfrm>
        </p:spPr>
        <p:txBody>
          <a:bodyPr>
            <a:normAutofit/>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p:cNvSpPr>
            <a:spLocks noGrp="1"/>
          </p:cNvSpPr>
          <p:nvPr>
            <p:ph sz="quarter" idx="14"/>
          </p:nvPr>
        </p:nvSpPr>
        <p:spPr>
          <a:xfrm>
            <a:off x="6154420" y="1298448"/>
            <a:ext cx="5669280" cy="4937760"/>
          </a:xfrm>
        </p:spPr>
        <p:txBody>
          <a:bodyPr>
            <a:normAutofit/>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854E236-2198-49B5-B084-6F1EC6F764D7}" type="datetimeFigureOut">
              <a:rPr lang="id-ID" smtClean="0"/>
              <a:pPr/>
              <a:t>30/03/2019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0BDE02F-1954-430D-8793-86D04C35DFF8}" type="slidenum">
              <a:rPr lang="id-ID" smtClean="0"/>
              <a:pPr/>
              <a:t>‹#›</a:t>
            </a:fld>
            <a:endParaRPr lang="id-ID"/>
          </a:p>
        </p:txBody>
      </p:sp>
      <p:sp>
        <p:nvSpPr>
          <p:cNvPr id="12"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14" name="Content Placeholder 11"/>
          <p:cNvSpPr>
            <a:spLocks noGrp="1"/>
          </p:cNvSpPr>
          <p:nvPr>
            <p:ph sz="quarter" idx="13"/>
          </p:nvPr>
        </p:nvSpPr>
        <p:spPr>
          <a:xfrm>
            <a:off x="368300" y="1810512"/>
            <a:ext cx="5669280" cy="4425696"/>
          </a:xfrm>
        </p:spPr>
        <p:txBody>
          <a:bodyPr>
            <a:normAutofit/>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1"/>
          <p:cNvSpPr>
            <a:spLocks noGrp="1"/>
          </p:cNvSpPr>
          <p:nvPr>
            <p:ph sz="quarter" idx="14"/>
          </p:nvPr>
        </p:nvSpPr>
        <p:spPr>
          <a:xfrm>
            <a:off x="6154420" y="1810512"/>
            <a:ext cx="5669280" cy="4425696"/>
          </a:xfrm>
        </p:spPr>
        <p:txBody>
          <a:bodyPr>
            <a:normAutofit/>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3"/>
          <p:cNvSpPr>
            <a:spLocks noGrp="1"/>
          </p:cNvSpPr>
          <p:nvPr>
            <p:ph type="body" sz="half" idx="2"/>
          </p:nvPr>
        </p:nvSpPr>
        <p:spPr>
          <a:xfrm>
            <a:off x="368300" y="1298449"/>
            <a:ext cx="566420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1" name="Text Placeholder 3"/>
          <p:cNvSpPr>
            <a:spLocks noGrp="1"/>
          </p:cNvSpPr>
          <p:nvPr>
            <p:ph type="body" sz="half" idx="15"/>
          </p:nvPr>
        </p:nvSpPr>
        <p:spPr>
          <a:xfrm>
            <a:off x="6154420" y="1298449"/>
            <a:ext cx="566420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8854E236-2198-49B5-B084-6F1EC6F764D7}" type="datetimeFigureOut">
              <a:rPr lang="id-ID" smtClean="0"/>
              <a:pPr/>
              <a:t>30/03/2019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0BDE02F-1954-430D-8793-86D04C35DFF8}" type="slidenum">
              <a:rPr lang="id-ID" smtClean="0"/>
              <a:pPr/>
              <a:t>‹#›</a:t>
            </a:fld>
            <a:endParaRPr lang="id-ID"/>
          </a:p>
        </p:txBody>
      </p:sp>
      <p:sp>
        <p:nvSpPr>
          <p:cNvPr id="17"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4E236-2198-49B5-B084-6F1EC6F764D7}" type="datetimeFigureOut">
              <a:rPr lang="id-ID" smtClean="0"/>
              <a:pPr/>
              <a:t>30/03/2019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0BDE02F-1954-430D-8793-86D04C35DFF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8854E236-2198-49B5-B084-6F1EC6F764D7}" type="datetimeFigureOut">
              <a:rPr lang="id-ID" smtClean="0"/>
              <a:pPr/>
              <a:t>30/03/2019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0BDE02F-1954-430D-8793-86D04C35DFF8}" type="slidenum">
              <a:rPr lang="id-ID" smtClean="0"/>
              <a:pPr/>
              <a:t>‹#›</a:t>
            </a:fld>
            <a:endParaRPr lang="id-ID"/>
          </a:p>
        </p:txBody>
      </p:sp>
      <p:sp>
        <p:nvSpPr>
          <p:cNvPr id="9" name="Title Placeholder 1"/>
          <p:cNvSpPr>
            <a:spLocks noGrp="1"/>
          </p:cNvSpPr>
          <p:nvPr>
            <p:ph type="title"/>
          </p:nvPr>
        </p:nvSpPr>
        <p:spPr>
          <a:xfrm>
            <a:off x="368300" y="228601"/>
            <a:ext cx="377952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a:t>Click to edit Master title style</a:t>
            </a:r>
            <a:endParaRPr lang="en-US" dirty="0"/>
          </a:p>
        </p:txBody>
      </p:sp>
      <p:sp>
        <p:nvSpPr>
          <p:cNvPr id="10" name="Content Placeholder 11"/>
          <p:cNvSpPr>
            <a:spLocks noGrp="1"/>
          </p:cNvSpPr>
          <p:nvPr>
            <p:ph sz="quarter" idx="14"/>
          </p:nvPr>
        </p:nvSpPr>
        <p:spPr>
          <a:xfrm>
            <a:off x="5034580" y="533400"/>
            <a:ext cx="6751021" cy="5702808"/>
          </a:xfrm>
        </p:spPr>
        <p:txBody>
          <a:bodyPr>
            <a:normAutofit/>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3"/>
          <p:cNvSpPr>
            <a:spLocks noGrp="1"/>
          </p:cNvSpPr>
          <p:nvPr>
            <p:ph type="body" sz="half" idx="2"/>
          </p:nvPr>
        </p:nvSpPr>
        <p:spPr>
          <a:xfrm>
            <a:off x="368299" y="1539240"/>
            <a:ext cx="377952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546600" y="0"/>
            <a:ext cx="764540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8854E236-2198-49B5-B084-6F1EC6F764D7}" type="datetimeFigureOut">
              <a:rPr lang="id-ID" smtClean="0"/>
              <a:pPr/>
              <a:t>30/03/2019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0BDE02F-1954-430D-8793-86D04C35DFF8}" type="slidenum">
              <a:rPr lang="id-ID" smtClean="0"/>
              <a:pPr/>
              <a:t>‹#›</a:t>
            </a:fld>
            <a:endParaRPr lang="id-ID"/>
          </a:p>
        </p:txBody>
      </p:sp>
      <p:sp>
        <p:nvSpPr>
          <p:cNvPr id="21" name="Title Placeholder 1"/>
          <p:cNvSpPr>
            <a:spLocks noGrp="1"/>
          </p:cNvSpPr>
          <p:nvPr>
            <p:ph type="title"/>
          </p:nvPr>
        </p:nvSpPr>
        <p:spPr>
          <a:xfrm>
            <a:off x="368299" y="228600"/>
            <a:ext cx="377952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a:t>Click to edit Master title style</a:t>
            </a:r>
            <a:endParaRPr lang="en-US" dirty="0"/>
          </a:p>
        </p:txBody>
      </p:sp>
      <p:sp>
        <p:nvSpPr>
          <p:cNvPr id="25" name="Text Placeholder 24"/>
          <p:cNvSpPr>
            <a:spLocks noGrp="1"/>
          </p:cNvSpPr>
          <p:nvPr>
            <p:ph type="body" sz="quarter" idx="13"/>
          </p:nvPr>
        </p:nvSpPr>
        <p:spPr>
          <a:xfrm>
            <a:off x="365760" y="1536192"/>
            <a:ext cx="377952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368300" y="1295401"/>
            <a:ext cx="11455400" cy="49339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8300" y="6429375"/>
            <a:ext cx="28448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8854E236-2198-49B5-B084-6F1EC6F764D7}" type="datetimeFigureOut">
              <a:rPr lang="id-ID" smtClean="0"/>
              <a:pPr/>
              <a:t>30/03/2019</a:t>
            </a:fld>
            <a:endParaRPr lang="id-ID"/>
          </a:p>
        </p:txBody>
      </p:sp>
      <p:sp>
        <p:nvSpPr>
          <p:cNvPr id="5" name="Footer Placeholder 4"/>
          <p:cNvSpPr>
            <a:spLocks noGrp="1"/>
          </p:cNvSpPr>
          <p:nvPr>
            <p:ph type="ftr" sz="quarter" idx="3"/>
          </p:nvPr>
        </p:nvSpPr>
        <p:spPr>
          <a:xfrm>
            <a:off x="4991099" y="6429375"/>
            <a:ext cx="5448300"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id-ID"/>
          </a:p>
        </p:txBody>
      </p:sp>
      <p:sp>
        <p:nvSpPr>
          <p:cNvPr id="6" name="Slide Number Placeholder 5"/>
          <p:cNvSpPr>
            <a:spLocks noGrp="1"/>
          </p:cNvSpPr>
          <p:nvPr>
            <p:ph type="sldNum" sz="quarter" idx="4"/>
          </p:nvPr>
        </p:nvSpPr>
        <p:spPr>
          <a:xfrm>
            <a:off x="10655300" y="6429375"/>
            <a:ext cx="11684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40BDE02F-1954-430D-8793-86D04C35DFF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id-ID" sz="4000" dirty="0">
                <a:latin typeface="Adobe Garamond Pro" panose="02020502060506020403" pitchFamily="18" charset="0"/>
              </a:rPr>
              <a:t>SABTU, 30 MARET 2019</a:t>
            </a:r>
          </a:p>
          <a:p>
            <a:r>
              <a:rPr lang="id-ID" sz="4000" dirty="0">
                <a:latin typeface="Adobe Garamond Pro" panose="02020502060506020403" pitchFamily="18" charset="0"/>
              </a:rPr>
              <a:t>UNIVERSITAS PENDIDIKAN INDONESIA</a:t>
            </a:r>
          </a:p>
        </p:txBody>
      </p:sp>
      <p:sp>
        <p:nvSpPr>
          <p:cNvPr id="2" name="Title 1"/>
          <p:cNvSpPr>
            <a:spLocks noGrp="1"/>
          </p:cNvSpPr>
          <p:nvPr>
            <p:ph type="title"/>
          </p:nvPr>
        </p:nvSpPr>
        <p:spPr/>
        <p:txBody>
          <a:bodyPr>
            <a:normAutofit/>
          </a:bodyPr>
          <a:lstStyle/>
          <a:p>
            <a:r>
              <a:rPr lang="id-ID" b="1" dirty="0">
                <a:effectLst>
                  <a:outerShdw blurRad="38100" dist="38100" dir="2700000" algn="tl">
                    <a:srgbClr val="000000">
                      <a:alpha val="43137"/>
                    </a:srgbClr>
                  </a:outerShdw>
                </a:effectLst>
                <a:latin typeface="Adobe Garamond Pro" panose="02020502060506020403" pitchFamily="18" charset="0"/>
              </a:rPr>
              <a:t>TECHNICAL MEETING SPEECH MAHASISWA</a:t>
            </a:r>
            <a:br>
              <a:rPr lang="id-ID" b="1" dirty="0">
                <a:effectLst>
                  <a:outerShdw blurRad="38100" dist="38100" dir="2700000" algn="tl">
                    <a:srgbClr val="000000">
                      <a:alpha val="43137"/>
                    </a:srgbClr>
                  </a:outerShdw>
                </a:effectLst>
                <a:latin typeface="Adobe Garamond Pro" panose="02020502060506020403" pitchFamily="18" charset="0"/>
              </a:rPr>
            </a:br>
            <a:r>
              <a:rPr lang="id-ID" b="1" dirty="0">
                <a:effectLst>
                  <a:outerShdw blurRad="38100" dist="38100" dir="2700000" algn="tl">
                    <a:srgbClr val="000000">
                      <a:alpha val="43137"/>
                    </a:srgbClr>
                  </a:outerShdw>
                </a:effectLst>
                <a:latin typeface="Adobe Garamond Pro" panose="02020502060506020403" pitchFamily="18" charset="0"/>
              </a:rPr>
              <a:t>JAPANZUKISHOW 14</a:t>
            </a:r>
          </a:p>
        </p:txBody>
      </p:sp>
    </p:spTree>
    <p:extLst>
      <p:ext uri="{BB962C8B-B14F-4D97-AF65-F5344CB8AC3E}">
        <p14:creationId xmlns:p14="http://schemas.microsoft.com/office/powerpoint/2010/main" val="2478203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905435"/>
            <a:ext cx="10972800" cy="1219200"/>
          </a:xfrm>
        </p:spPr>
        <p:txBody>
          <a:bodyPr/>
          <a:lstStyle/>
          <a:p>
            <a:pPr algn="ctr"/>
            <a:r>
              <a:rPr lang="id-ID" dirty="0">
                <a:latin typeface="Times New Roman" panose="02020603050405020304" pitchFamily="18" charset="0"/>
                <a:cs typeface="Times New Roman" panose="02020603050405020304" pitchFamily="18" charset="0"/>
              </a:rPr>
              <a:t>CONTACT PERSON</a:t>
            </a:r>
          </a:p>
        </p:txBody>
      </p:sp>
      <p:sp>
        <p:nvSpPr>
          <p:cNvPr id="2" name="Content Placeholder 1"/>
          <p:cNvSpPr>
            <a:spLocks noGrp="1"/>
          </p:cNvSpPr>
          <p:nvPr>
            <p:ph sz="quarter" idx="13"/>
          </p:nvPr>
        </p:nvSpPr>
        <p:spPr>
          <a:xfrm>
            <a:off x="609600" y="2613212"/>
            <a:ext cx="10972800" cy="2483224"/>
          </a:xfrm>
        </p:spPr>
        <p:txBody>
          <a:bodyPr>
            <a:normAutofit/>
          </a:bodyPr>
          <a:lstStyle/>
          <a:p>
            <a:pPr marL="0" indent="0" algn="ctr">
              <a:buNone/>
            </a:pPr>
            <a:r>
              <a:rPr lang="id-ID" sz="3200" dirty="0">
                <a:solidFill>
                  <a:schemeClr val="tx1"/>
                </a:solidFill>
                <a:latin typeface="Times New Roman" panose="02020603050405020304" pitchFamily="18" charset="0"/>
                <a:cs typeface="Times New Roman" panose="02020603050405020304" pitchFamily="18" charset="0"/>
              </a:rPr>
              <a:t>ID Line : arvinatemp</a:t>
            </a:r>
          </a:p>
          <a:p>
            <a:pPr marL="0" indent="0" algn="ctr">
              <a:buNone/>
            </a:pPr>
            <a:r>
              <a:rPr lang="id-ID" sz="3200" dirty="0">
                <a:solidFill>
                  <a:schemeClr val="tx1"/>
                </a:solidFill>
                <a:latin typeface="Times New Roman" panose="02020603050405020304" pitchFamily="18" charset="0"/>
                <a:cs typeface="Times New Roman" panose="02020603050405020304" pitchFamily="18" charset="0"/>
              </a:rPr>
              <a:t>No. WA : 081294546237</a:t>
            </a:r>
          </a:p>
          <a:p>
            <a:pPr marL="0" indent="0" algn="ctr">
              <a:buNone/>
            </a:pPr>
            <a:r>
              <a:rPr lang="id-ID" sz="3200" dirty="0">
                <a:solidFill>
                  <a:schemeClr val="tx1"/>
                </a:solidFill>
                <a:latin typeface="Times New Roman" panose="02020603050405020304" pitchFamily="18" charset="0"/>
                <a:cs typeface="Times New Roman" panose="02020603050405020304" pitchFamily="18" charset="0"/>
              </a:rPr>
              <a:t>Email : arvinatriesthimega@gmail.com</a:t>
            </a:r>
          </a:p>
        </p:txBody>
      </p:sp>
    </p:spTree>
    <p:extLst>
      <p:ext uri="{BB962C8B-B14F-4D97-AF65-F5344CB8AC3E}">
        <p14:creationId xmlns:p14="http://schemas.microsoft.com/office/powerpoint/2010/main" val="3455746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id-ID" sz="5400" b="1" dirty="0">
                <a:latin typeface="Times New Roman" panose="02020603050405020304" pitchFamily="18" charset="0"/>
                <a:cs typeface="Times New Roman" panose="02020603050405020304" pitchFamily="18" charset="0"/>
              </a:rPr>
              <a:t>PERSYARATAN</a:t>
            </a:r>
            <a:endParaRPr lang="id-ID" sz="5400" dirty="0">
              <a:latin typeface="Times New Roman" panose="02020603050405020304" pitchFamily="18" charset="0"/>
              <a:cs typeface="Times New Roman" panose="02020603050405020304" pitchFamily="18" charset="0"/>
            </a:endParaRPr>
          </a:p>
        </p:txBody>
      </p:sp>
      <p:sp>
        <p:nvSpPr>
          <p:cNvPr id="6" name="Rectangle 3"/>
          <p:cNvSpPr>
            <a:spLocks noChangeArrowheads="1"/>
          </p:cNvSpPr>
          <p:nvPr/>
        </p:nvSpPr>
        <p:spPr bwMode="auto">
          <a:xfrm>
            <a:off x="718279" y="1235917"/>
            <a:ext cx="10456227"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d-ID" altLang="id-ID" sz="1800" b="0" i="0" u="none" strike="noStrike" cap="none" normalizeH="0" baseline="0" dirty="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Peserta adalah Mahasiswa/i se-Jawa Barat yang pada tahun ajaran </a:t>
            </a:r>
            <a:r>
              <a:rPr kumimoji="0" lang="id-ID" altLang="id-ID"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2018/2019</a:t>
            </a: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tercatat sebagai mahasiswa/i di Universitas pendaftar.</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Peserta adalah warga negara Indonesia (bukan keturunan Jepang) dan tidak menggunakan bahasa Jepang sebagai bahasa ibu.</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Peserta belum pernah atau tinggal di Jepang selama lebih dari satu bulan.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Lomba akan dilaksanakan pada tanggal </a:t>
            </a:r>
            <a:r>
              <a:rPr kumimoji="0" lang="id-ID" altLang="id-ID"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6 April 2019</a:t>
            </a: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Setiap Universitas dapat mengirimkan </a:t>
            </a:r>
            <a:r>
              <a:rPr kumimoji="0" lang="id-ID" altLang="id-ID"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perwakilan maksimal 3 orang</a:t>
            </a: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untuk mengikuti Speech Contest dan </a:t>
            </a:r>
            <a:r>
              <a:rPr kumimoji="0" lang="id-ID" altLang="id-ID"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tidak mendaftar</a:t>
            </a: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diperlombaan lain di Day 1 Japanzuki Show 14.</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Kuota dibatasi hanya 40 orang peserta. Apabila pendaftar melebihi kuota maka akan dilakukan seleksi dokumen.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Peserta </a:t>
            </a:r>
            <a:r>
              <a:rPr kumimoji="0" lang="id-ID" altLang="id-ID"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diwajibkan</a:t>
            </a:r>
            <a:r>
              <a:rPr kumimoji="0" lang="id-ID" altLang="id-ID"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mengisi formulir pendaftaran di google form melalui link berikut: </a:t>
            </a:r>
            <a:r>
              <a:rPr kumimoji="0" lang="id-ID" altLang="id-ID" sz="2400" b="0" i="0" u="none" strike="noStrike" cap="none" normalizeH="0" baseline="0" dirty="0">
                <a:ln>
                  <a:noFill/>
                </a:ln>
                <a:solidFill>
                  <a:schemeClr val="tx2">
                    <a:lumMod val="50000"/>
                  </a:schemeClr>
                </a:solidFill>
                <a:effectLst/>
                <a:latin typeface="Times New Roman" panose="02020603050405020304" pitchFamily="18" charset="0"/>
                <a:cs typeface="Times New Roman" panose="02020603050405020304" pitchFamily="18" charset="0"/>
              </a:rPr>
              <a:t>https://goo.gl/forms/coKZpT1JKrXiHNEn1</a:t>
            </a:r>
          </a:p>
        </p:txBody>
      </p:sp>
    </p:spTree>
    <p:extLst>
      <p:ext uri="{BB962C8B-B14F-4D97-AF65-F5344CB8AC3E}">
        <p14:creationId xmlns:p14="http://schemas.microsoft.com/office/powerpoint/2010/main" val="1072997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792479" y="428178"/>
            <a:ext cx="10607041"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1" i="0" u="none" strike="noStrike" cap="none" normalizeH="0" baseline="0" dirty="0">
                <a:ln>
                  <a:noFill/>
                </a:ln>
                <a:effectLst/>
                <a:latin typeface="Times New Roman" panose="02020603050405020304" pitchFamily="18" charset="0"/>
                <a:cs typeface="Times New Roman" panose="02020603050405020304" pitchFamily="18" charset="0"/>
              </a:rPr>
              <a:t> Peserta tidak diperbolehkan mengganti nama apabila sudah mendaftar di Google Form.</a:t>
            </a:r>
            <a:endParaRPr lang="id-ID" altLang="id-ID" sz="2400" dirty="0">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effectLst/>
                <a:latin typeface="Times New Roman" panose="02020603050405020304" pitchFamily="18" charset="0"/>
                <a:cs typeface="Times New Roman" panose="02020603050405020304" pitchFamily="18" charset="0"/>
              </a:rPr>
              <a:t>Biaya pendaftaran sebesar Rp. 45.000,00/orang.</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effectLst/>
                <a:latin typeface="Times New Roman" panose="02020603050405020304" pitchFamily="18" charset="0"/>
                <a:cs typeface="Times New Roman" panose="02020603050405020304" pitchFamily="18" charset="0"/>
              </a:rPr>
              <a:t>Pembayaran pendaftaran setiap perlombaan dapat dibayar melalui transfer ke no.rekening BNI </a:t>
            </a:r>
            <a:r>
              <a:rPr kumimoji="0" lang="id-ID" altLang="id-ID" sz="2400" b="1" i="0" u="none" strike="noStrike" cap="none" normalizeH="0" baseline="0" dirty="0">
                <a:ln>
                  <a:noFill/>
                </a:ln>
                <a:effectLst/>
                <a:latin typeface="Times New Roman" panose="02020603050405020304" pitchFamily="18" charset="0"/>
                <a:cs typeface="Times New Roman" panose="02020603050405020304" pitchFamily="18" charset="0"/>
              </a:rPr>
              <a:t>0446580709  a/n Melaty Ainan Zahira</a:t>
            </a:r>
            <a:r>
              <a:rPr kumimoji="0" lang="id-ID" altLang="id-ID" sz="2400" b="0" i="0" u="none" strike="noStrike" cap="none" normalizeH="0" baseline="0" dirty="0">
                <a:ln>
                  <a:noFill/>
                </a:ln>
                <a:effectLst/>
                <a:latin typeface="Times New Roman" panose="02020603050405020304" pitchFamily="18" charset="0"/>
                <a:cs typeface="Times New Roman" panose="02020603050405020304" pitchFamily="18" charset="0"/>
              </a:rPr>
              <a:t>, apabila sudah membayar konfirmasi ke CP(Contact Person) lomba yang bersangkutan dan mencantumkan bukti transfer dengan menuliskan cabang lomba yang diikuti pada bukti transfer.  Pembayaran terakhir pada saat Technical Meeting tanggal 30 Maret 2019 secara tunai (cash).</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effectLst/>
                <a:latin typeface="Times New Roman" panose="02020603050405020304" pitchFamily="18" charset="0"/>
                <a:cs typeface="Times New Roman" panose="02020603050405020304" pitchFamily="18" charset="0"/>
              </a:rPr>
              <a:t>Batas Pendaftaran pada tanggal 30</a:t>
            </a:r>
            <a:r>
              <a:rPr kumimoji="0" lang="id-ID" altLang="id-ID" sz="2400" b="1" i="0" u="none" strike="noStrike" cap="none" normalizeH="0" baseline="0" dirty="0">
                <a:ln>
                  <a:noFill/>
                </a:ln>
                <a:effectLst/>
                <a:latin typeface="Times New Roman" panose="02020603050405020304" pitchFamily="18" charset="0"/>
                <a:cs typeface="Times New Roman" panose="02020603050405020304" pitchFamily="18" charset="0"/>
              </a:rPr>
              <a:t> Maret 2019</a:t>
            </a:r>
            <a:r>
              <a:rPr kumimoji="0" lang="id-ID" altLang="id-ID" sz="2400" b="0" i="0" u="none" strike="noStrike" cap="none" normalizeH="0" baseline="0" dirty="0">
                <a:ln>
                  <a:noFill/>
                </a:ln>
                <a:effectLst/>
                <a:latin typeface="Times New Roman" panose="02020603050405020304" pitchFamily="18" charset="0"/>
                <a:cs typeface="Times New Roman" panose="02020603050405020304" pitchFamily="18" charset="0"/>
              </a:rPr>
              <a:t> (saat Technical Meeting).</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effectLst/>
                <a:latin typeface="Times New Roman" panose="02020603050405020304" pitchFamily="18" charset="0"/>
                <a:cs typeface="Times New Roman" panose="02020603050405020304" pitchFamily="18" charset="0"/>
              </a:rPr>
              <a:t>Nomor peserta akan diberikan saat Technical Meeting.</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0" i="0" u="none" strike="noStrike" cap="none" normalizeH="0" baseline="0" dirty="0">
                <a:ln>
                  <a:noFill/>
                </a:ln>
                <a:effectLst/>
                <a:latin typeface="Times New Roman" panose="02020603050405020304" pitchFamily="18" charset="0"/>
                <a:cs typeface="Times New Roman" panose="02020603050405020304" pitchFamily="18" charset="0"/>
              </a:rPr>
              <a:t>Peserta wajib menghadiri </a:t>
            </a:r>
            <a:r>
              <a:rPr kumimoji="0" lang="id-ID" altLang="id-ID" sz="2400" b="0" i="1" u="none" strike="noStrike" cap="none" normalizeH="0" baseline="0" dirty="0">
                <a:ln>
                  <a:noFill/>
                </a:ln>
                <a:effectLst/>
                <a:latin typeface="Times New Roman" panose="02020603050405020304" pitchFamily="18" charset="0"/>
                <a:cs typeface="Times New Roman" panose="02020603050405020304" pitchFamily="18" charset="0"/>
              </a:rPr>
              <a:t>Technical Meeting </a:t>
            </a:r>
            <a:r>
              <a:rPr kumimoji="0" lang="id-ID" altLang="id-ID" sz="2400" b="0" i="0" u="none" strike="noStrike" cap="none" normalizeH="0" baseline="0" dirty="0">
                <a:ln>
                  <a:noFill/>
                </a:ln>
                <a:effectLst/>
                <a:latin typeface="Times New Roman" panose="02020603050405020304" pitchFamily="18" charset="0"/>
                <a:cs typeface="Times New Roman" panose="02020603050405020304" pitchFamily="18" charset="0"/>
              </a:rPr>
              <a:t>pada tanggal 30 Maret 2019. Apabila berhalangan hadir, harap konfirmasi pada penanggung jawab lombanya masing-masing.</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d-ID" altLang="id-ID" sz="2400" b="1" i="0" u="none" strike="noStrike" cap="none" normalizeH="0" baseline="0" dirty="0">
                <a:ln>
                  <a:noFill/>
                </a:ln>
                <a:effectLst/>
                <a:latin typeface="Times New Roman" panose="02020603050405020304" pitchFamily="18" charset="0"/>
                <a:cs typeface="Times New Roman" panose="02020603050405020304" pitchFamily="18" charset="0"/>
              </a:rPr>
              <a:t>Apabila peserta menyalahi persyaratan di atas, secara otomatis peserta dinyatakan gugur.</a:t>
            </a:r>
            <a:r>
              <a:rPr kumimoji="0" lang="id-ID" altLang="id-ID" sz="2400" b="0" i="0" u="none" strike="noStrike" cap="none" normalizeH="0" baseline="0" dirty="0">
                <a:ln>
                  <a:noFill/>
                </a:ln>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644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id-ID" sz="5400" b="1" dirty="0">
                <a:latin typeface="Times New Roman" panose="02020603050405020304" pitchFamily="18" charset="0"/>
                <a:cs typeface="Times New Roman" panose="02020603050405020304" pitchFamily="18" charset="0"/>
              </a:rPr>
              <a:t>NASKAH SPEECH</a:t>
            </a:r>
          </a:p>
        </p:txBody>
      </p:sp>
      <p:sp>
        <p:nvSpPr>
          <p:cNvPr id="2" name="Content Placeholder 1"/>
          <p:cNvSpPr>
            <a:spLocks noGrp="1"/>
          </p:cNvSpPr>
          <p:nvPr>
            <p:ph sz="quarter" idx="13"/>
          </p:nvPr>
        </p:nvSpPr>
        <p:spPr>
          <a:xfrm>
            <a:off x="609600" y="1524000"/>
            <a:ext cx="11223812" cy="4572000"/>
          </a:xfrm>
        </p:spPr>
        <p:txBody>
          <a:bodyPr>
            <a:normAutofit/>
          </a:bodyPr>
          <a:lstStyle/>
          <a:p>
            <a:r>
              <a:rPr lang="id-ID" sz="2400" dirty="0">
                <a:solidFill>
                  <a:schemeClr val="tx1"/>
                </a:solidFill>
                <a:latin typeface="Times New Roman" panose="02020603050405020304" pitchFamily="18" charset="0"/>
                <a:cs typeface="Times New Roman" panose="02020603050405020304" pitchFamily="18" charset="0"/>
              </a:rPr>
              <a:t>Tema untuk speech contest adalah </a:t>
            </a:r>
            <a:r>
              <a:rPr lang="id-ID" sz="2400" b="1" dirty="0">
                <a:solidFill>
                  <a:schemeClr val="tx1"/>
                </a:solidFill>
                <a:latin typeface="Times New Roman" panose="02020603050405020304" pitchFamily="18" charset="0"/>
                <a:cs typeface="Times New Roman" panose="02020603050405020304" pitchFamily="18" charset="0"/>
              </a:rPr>
              <a:t>Ibunka Rikai</a:t>
            </a:r>
            <a:r>
              <a:rPr lang="id-ID" sz="2400" dirty="0">
                <a:solidFill>
                  <a:schemeClr val="tx1"/>
                </a:solidFill>
                <a:latin typeface="Times New Roman" panose="02020603050405020304" pitchFamily="18" charset="0"/>
                <a:cs typeface="Times New Roman" panose="02020603050405020304" pitchFamily="18" charset="0"/>
              </a:rPr>
              <a:t>.</a:t>
            </a:r>
          </a:p>
          <a:p>
            <a:r>
              <a:rPr lang="id-ID" sz="2400" dirty="0">
                <a:solidFill>
                  <a:schemeClr val="tx1"/>
                </a:solidFill>
                <a:latin typeface="Times New Roman" panose="02020603050405020304" pitchFamily="18" charset="0"/>
                <a:cs typeface="Times New Roman" panose="02020603050405020304" pitchFamily="18" charset="0"/>
              </a:rPr>
              <a:t>Naskah berupa karya asli/original dan belum pernah digunakan dalam Speech Contest dimana pun dan dipublikasikan sebelumnya.</a:t>
            </a:r>
          </a:p>
          <a:p>
            <a:r>
              <a:rPr lang="id-ID" sz="2400" dirty="0">
                <a:solidFill>
                  <a:schemeClr val="tx1"/>
                </a:solidFill>
                <a:latin typeface="Times New Roman" panose="02020603050405020304" pitchFamily="18" charset="0"/>
                <a:cs typeface="Times New Roman" panose="02020603050405020304" pitchFamily="18" charset="0"/>
              </a:rPr>
              <a:t>Naskah pidato diketik dalam huruf Jepang (hiragana/katakana/kanji) pada kertas berukuran A4 dengan font Times New Roman </a:t>
            </a:r>
            <a:r>
              <a:rPr lang="en-US" sz="2400" dirty="0" err="1">
                <a:solidFill>
                  <a:schemeClr val="tx1"/>
                </a:solidFill>
                <a:latin typeface="Times New Roman" panose="02020603050405020304" pitchFamily="18" charset="0"/>
                <a:cs typeface="Times New Roman" panose="02020603050405020304" pitchFamily="18" charset="0"/>
              </a:rPr>
              <a:t>atau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disesuaikan</a:t>
            </a:r>
            <a:r>
              <a:rPr lang="en-US" sz="2400" dirty="0">
                <a:solidFill>
                  <a:schemeClr val="tx1"/>
                </a:solidFill>
                <a:latin typeface="Times New Roman" panose="02020603050405020304" pitchFamily="18" charset="0"/>
                <a:cs typeface="Times New Roman" panose="02020603050405020304" pitchFamily="18" charset="0"/>
              </a:rPr>
              <a:t>, </a:t>
            </a:r>
            <a:r>
              <a:rPr lang="id-ID" sz="2400" dirty="0">
                <a:solidFill>
                  <a:schemeClr val="tx1"/>
                </a:solidFill>
                <a:latin typeface="Times New Roman" panose="02020603050405020304" pitchFamily="18" charset="0"/>
                <a:cs typeface="Times New Roman" panose="02020603050405020304" pitchFamily="18" charset="0"/>
              </a:rPr>
              <a:t>ukuran huruf 12 pt, spasi 1.5 dan naskah maksimal 2 lembar.</a:t>
            </a:r>
          </a:p>
          <a:p>
            <a:r>
              <a:rPr lang="id-ID" sz="2400" dirty="0">
                <a:solidFill>
                  <a:schemeClr val="tx1"/>
                </a:solidFill>
                <a:latin typeface="Times New Roman" panose="02020603050405020304" pitchFamily="18" charset="0"/>
                <a:cs typeface="Times New Roman" panose="02020603050405020304" pitchFamily="18" charset="0"/>
              </a:rPr>
              <a:t>Pengumpulan naskah akan dilaksanakan pada tanggal  </a:t>
            </a:r>
            <a:r>
              <a:rPr lang="id-ID" sz="2400" b="1" dirty="0">
                <a:solidFill>
                  <a:schemeClr val="tx1"/>
                </a:solidFill>
                <a:latin typeface="Times New Roman" panose="02020603050405020304" pitchFamily="18" charset="0"/>
                <a:cs typeface="Times New Roman" panose="02020603050405020304" pitchFamily="18" charset="0"/>
              </a:rPr>
              <a:t>28 Februari – 1 April 2019 pukul 10 malam</a:t>
            </a:r>
            <a:r>
              <a:rPr lang="id-ID" sz="2400" dirty="0">
                <a:solidFill>
                  <a:schemeClr val="tx1"/>
                </a:solidFill>
                <a:latin typeface="Times New Roman" panose="02020603050405020304" pitchFamily="18" charset="0"/>
                <a:cs typeface="Times New Roman" panose="02020603050405020304" pitchFamily="18" charset="0"/>
              </a:rPr>
              <a:t> (dapat dikirimkan via email </a:t>
            </a:r>
            <a:r>
              <a:rPr lang="id-ID" sz="2400" dirty="0">
                <a:solidFill>
                  <a:schemeClr val="tx2">
                    <a:lumMod val="50000"/>
                  </a:schemeClr>
                </a:solidFill>
                <a:latin typeface="Times New Roman" panose="02020603050405020304" pitchFamily="18" charset="0"/>
                <a:cs typeface="Times New Roman" panose="02020603050405020304" pitchFamily="18" charset="0"/>
              </a:rPr>
              <a:t>arvinatriesthimega@gmail.com</a:t>
            </a:r>
            <a:r>
              <a:rPr lang="id-ID" sz="2400" dirty="0">
                <a:solidFill>
                  <a:schemeClr val="tx1"/>
                </a:solidFill>
                <a:latin typeface="Times New Roman" panose="02020603050405020304" pitchFamily="18" charset="0"/>
                <a:cs typeface="Times New Roman" panose="02020603050405020304" pitchFamily="18" charset="0"/>
              </a:rPr>
              <a:t> dengan subjek “</a:t>
            </a:r>
            <a:r>
              <a:rPr lang="id-ID" sz="2400" b="1" dirty="0">
                <a:solidFill>
                  <a:schemeClr val="tx1"/>
                </a:solidFill>
                <a:latin typeface="Times New Roman" panose="02020603050405020304" pitchFamily="18" charset="0"/>
                <a:cs typeface="Times New Roman" panose="02020603050405020304" pitchFamily="18" charset="0"/>
              </a:rPr>
              <a:t>Naskah Speech Mahasiswa_Nama Peserta_Nama Universitas</a:t>
            </a:r>
            <a:r>
              <a:rPr lang="id-ID" sz="2400" dirty="0">
                <a:solidFill>
                  <a:schemeClr val="tx1"/>
                </a:solidFill>
                <a:latin typeface="Times New Roman" panose="02020603050405020304" pitchFamily="18" charset="0"/>
                <a:cs typeface="Times New Roman" panose="02020603050405020304" pitchFamily="18" charset="0"/>
              </a:rPr>
              <a:t>”).</a:t>
            </a:r>
          </a:p>
          <a:p>
            <a:r>
              <a:rPr lang="id-ID" sz="2400" dirty="0">
                <a:solidFill>
                  <a:schemeClr val="tx1"/>
                </a:solidFill>
                <a:latin typeface="Times New Roman" panose="02020603050405020304" pitchFamily="18" charset="0"/>
                <a:cs typeface="Times New Roman" panose="02020603050405020304" pitchFamily="18" charset="0"/>
              </a:rPr>
              <a:t>Peserta tidak diperkenankan membuat naskah yang mengandung unsur </a:t>
            </a:r>
            <a:r>
              <a:rPr lang="id-ID" sz="2400" b="1" dirty="0">
                <a:solidFill>
                  <a:schemeClr val="tx1"/>
                </a:solidFill>
                <a:latin typeface="Times New Roman" panose="02020603050405020304" pitchFamily="18" charset="0"/>
                <a:cs typeface="Times New Roman" panose="02020603050405020304" pitchFamily="18" charset="0"/>
              </a:rPr>
              <a:t>SARA</a:t>
            </a:r>
            <a:r>
              <a:rPr lang="id-ID" sz="2400" dirty="0">
                <a:solidFill>
                  <a:schemeClr val="tx1"/>
                </a:solidFill>
                <a:latin typeface="Times New Roman" panose="02020603050405020304" pitchFamily="18" charset="0"/>
                <a:cs typeface="Times New Roman" panose="02020603050405020304" pitchFamily="18" charset="0"/>
              </a:rPr>
              <a:t> didalamnya. </a:t>
            </a:r>
          </a:p>
        </p:txBody>
      </p:sp>
    </p:spTree>
    <p:extLst>
      <p:ext uri="{BB962C8B-B14F-4D97-AF65-F5344CB8AC3E}">
        <p14:creationId xmlns:p14="http://schemas.microsoft.com/office/powerpoint/2010/main" val="307950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842" y="0"/>
            <a:ext cx="10972800" cy="1219200"/>
          </a:xfrm>
        </p:spPr>
        <p:txBody>
          <a:bodyPr>
            <a:normAutofit/>
          </a:bodyPr>
          <a:lstStyle/>
          <a:p>
            <a:pPr algn="ctr"/>
            <a:r>
              <a:rPr lang="id-ID" sz="5400" b="1" dirty="0">
                <a:latin typeface="Times New Roman" panose="02020603050405020304" pitchFamily="18" charset="0"/>
                <a:cs typeface="Times New Roman" panose="02020603050405020304" pitchFamily="18" charset="0"/>
              </a:rPr>
              <a:t>TEKNIS PELAKSANAAN</a:t>
            </a:r>
          </a:p>
        </p:txBody>
      </p:sp>
      <p:sp>
        <p:nvSpPr>
          <p:cNvPr id="3" name="Content Placeholder 2"/>
          <p:cNvSpPr>
            <a:spLocks noGrp="1"/>
          </p:cNvSpPr>
          <p:nvPr>
            <p:ph sz="quarter" idx="13"/>
          </p:nvPr>
        </p:nvSpPr>
        <p:spPr>
          <a:xfrm>
            <a:off x="571500" y="1089874"/>
            <a:ext cx="10972800" cy="5169258"/>
          </a:xfrm>
        </p:spPr>
        <p:txBody>
          <a:bodyPr>
            <a:noAutofit/>
          </a:bodyPr>
          <a:lstStyle/>
          <a:p>
            <a:pPr algn="just"/>
            <a:r>
              <a:rPr lang="id-ID" sz="2400" dirty="0">
                <a:solidFill>
                  <a:schemeClr val="tx1"/>
                </a:solidFill>
                <a:latin typeface="Times New Roman" panose="02020603050405020304" pitchFamily="18" charset="0"/>
                <a:cs typeface="Times New Roman" panose="02020603050405020304" pitchFamily="18" charset="0"/>
              </a:rPr>
              <a:t>Peserta mengenakan pakaian rapi dan sopan di hari perlombaan.</a:t>
            </a:r>
          </a:p>
          <a:p>
            <a:pPr algn="just"/>
            <a:r>
              <a:rPr lang="id-ID" sz="2400" dirty="0">
                <a:solidFill>
                  <a:schemeClr val="tx1"/>
                </a:solidFill>
                <a:latin typeface="Times New Roman" panose="02020603050405020304" pitchFamily="18" charset="0"/>
                <a:cs typeface="Times New Roman" panose="02020603050405020304" pitchFamily="18" charset="0"/>
              </a:rPr>
              <a:t>Peserta wajib melakukan daftar ulang di stand Speech Contest Mahasiswa pada tanggal </a:t>
            </a:r>
            <a:r>
              <a:rPr lang="id-ID" sz="2400" b="1" u="sng" dirty="0">
                <a:solidFill>
                  <a:schemeClr val="tx1"/>
                </a:solidFill>
                <a:latin typeface="Times New Roman" panose="02020603050405020304" pitchFamily="18" charset="0"/>
                <a:cs typeface="Times New Roman" panose="02020603050405020304" pitchFamily="18" charset="0"/>
              </a:rPr>
              <a:t>6 April 2019 pada pukul 11.00 WIB di Lt.4 (depan auditorium A) FPSD UPI</a:t>
            </a:r>
            <a:r>
              <a:rPr lang="id-ID" sz="2400" dirty="0">
                <a:solidFill>
                  <a:schemeClr val="tx1"/>
                </a:solidFill>
                <a:latin typeface="Times New Roman" panose="02020603050405020304" pitchFamily="18" charset="0"/>
                <a:cs typeface="Times New Roman" panose="02020603050405020304" pitchFamily="18" charset="0"/>
              </a:rPr>
              <a:t> dan langsung mengambil undian nomor urut.</a:t>
            </a:r>
            <a:endParaRPr lang="id-ID" sz="2400" u="sng" dirty="0">
              <a:solidFill>
                <a:schemeClr val="tx1"/>
              </a:solidFill>
              <a:latin typeface="Times New Roman" panose="02020603050405020304" pitchFamily="18" charset="0"/>
              <a:cs typeface="Times New Roman" panose="02020603050405020304" pitchFamily="18" charset="0"/>
            </a:endParaRPr>
          </a:p>
          <a:p>
            <a:pPr algn="just"/>
            <a:r>
              <a:rPr lang="id-ID" sz="2400" b="1" u="sng" dirty="0">
                <a:solidFill>
                  <a:schemeClr val="tx1"/>
                </a:solidFill>
                <a:latin typeface="Times New Roman" panose="02020603050405020304" pitchFamily="18" charset="0"/>
                <a:cs typeface="Times New Roman" panose="02020603050405020304" pitchFamily="18" charset="0"/>
              </a:rPr>
              <a:t>Peserta hadir selambat-lambatnya 30 menit sebelum lomba dimulai.</a:t>
            </a:r>
          </a:p>
          <a:p>
            <a:pPr algn="just"/>
            <a:r>
              <a:rPr lang="id-ID" sz="2400" b="1" u="sng" dirty="0">
                <a:solidFill>
                  <a:schemeClr val="tx1"/>
                </a:solidFill>
                <a:latin typeface="Times New Roman" panose="02020603050405020304" pitchFamily="18" charset="0"/>
                <a:cs typeface="Times New Roman" panose="02020603050405020304" pitchFamily="18" charset="0"/>
              </a:rPr>
              <a:t>Seluruh peserta Speech Contest Mahasiswa duduk di tempat yang sudah disediakan sesuai nomor urut peserta.</a:t>
            </a:r>
          </a:p>
          <a:p>
            <a:pPr algn="just"/>
            <a:r>
              <a:rPr lang="id-ID" sz="2400" dirty="0">
                <a:solidFill>
                  <a:schemeClr val="tx1"/>
                </a:solidFill>
                <a:latin typeface="Times New Roman" panose="02020603050405020304" pitchFamily="18" charset="0"/>
                <a:cs typeface="Times New Roman" panose="02020603050405020304" pitchFamily="18" charset="0"/>
              </a:rPr>
              <a:t>Speech Contest Mahasiswa dimulai pukul </a:t>
            </a:r>
            <a:r>
              <a:rPr lang="id-ID" sz="2400" b="1" u="sng" dirty="0">
                <a:solidFill>
                  <a:schemeClr val="tx1"/>
                </a:solidFill>
                <a:latin typeface="Times New Roman" panose="02020603050405020304" pitchFamily="18" charset="0"/>
                <a:cs typeface="Times New Roman" panose="02020603050405020304" pitchFamily="18" charset="0"/>
              </a:rPr>
              <a:t>13.00 WIB Lt.4 Auditorium A FPSD UPI</a:t>
            </a:r>
            <a:endParaRPr lang="id-ID" sz="2400" dirty="0">
              <a:solidFill>
                <a:schemeClr val="tx1"/>
              </a:solidFill>
              <a:latin typeface="Times New Roman" panose="02020603050405020304" pitchFamily="18" charset="0"/>
              <a:cs typeface="Times New Roman" panose="02020603050405020304" pitchFamily="18" charset="0"/>
            </a:endParaRPr>
          </a:p>
          <a:p>
            <a:pPr algn="just"/>
            <a:r>
              <a:rPr lang="id-ID" sz="2400" dirty="0">
                <a:solidFill>
                  <a:schemeClr val="tx1"/>
                </a:solidFill>
                <a:latin typeface="Times New Roman" panose="02020603050405020304" pitchFamily="18" charset="0"/>
                <a:cs typeface="Times New Roman" panose="02020603050405020304" pitchFamily="18" charset="0"/>
              </a:rPr>
              <a:t>Peserta dipanggil berdasarkan nomor urut.</a:t>
            </a:r>
          </a:p>
          <a:p>
            <a:pPr algn="just"/>
            <a:r>
              <a:rPr lang="id-ID" sz="2400" b="1" u="sng" dirty="0">
                <a:solidFill>
                  <a:schemeClr val="tx1"/>
                </a:solidFill>
                <a:latin typeface="Times New Roman" panose="02020603050405020304" pitchFamily="18" charset="0"/>
                <a:cs typeface="Times New Roman" panose="02020603050405020304" pitchFamily="18" charset="0"/>
              </a:rPr>
              <a:t>Peserta yang tidak hadir ketika 3 kali dipanggil, maka akan dinyatakan gugur.</a:t>
            </a:r>
          </a:p>
        </p:txBody>
      </p:sp>
    </p:spTree>
    <p:extLst>
      <p:ext uri="{BB962C8B-B14F-4D97-AF65-F5344CB8AC3E}">
        <p14:creationId xmlns:p14="http://schemas.microsoft.com/office/powerpoint/2010/main" val="3491786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482600"/>
            <a:ext cx="10972800" cy="6108700"/>
          </a:xfrm>
        </p:spPr>
        <p:txBody>
          <a:bodyPr>
            <a:normAutofit/>
          </a:bodyPr>
          <a:lstStyle/>
          <a:p>
            <a:pPr algn="just"/>
            <a:r>
              <a:rPr lang="id-ID" sz="2800" dirty="0">
                <a:solidFill>
                  <a:schemeClr val="tx1"/>
                </a:solidFill>
                <a:latin typeface="Times New Roman" panose="02020603050405020304" pitchFamily="18" charset="0"/>
                <a:cs typeface="Times New Roman" panose="02020603050405020304" pitchFamily="18" charset="0"/>
              </a:rPr>
              <a:t>Masing-masing peserta menyampaikan pidatonya dengan durasi </a:t>
            </a:r>
            <a:r>
              <a:rPr lang="id-ID" sz="2800" b="1" u="sng" dirty="0">
                <a:solidFill>
                  <a:schemeClr val="tx1"/>
                </a:solidFill>
                <a:latin typeface="Times New Roman" panose="02020603050405020304" pitchFamily="18" charset="0"/>
                <a:cs typeface="Times New Roman" panose="02020603050405020304" pitchFamily="18" charset="0"/>
              </a:rPr>
              <a:t>3-5 menit</a:t>
            </a:r>
            <a:r>
              <a:rPr lang="id-ID" sz="2800" u="sng" dirty="0">
                <a:solidFill>
                  <a:schemeClr val="tx1"/>
                </a:solidFill>
                <a:latin typeface="Times New Roman" panose="02020603050405020304" pitchFamily="18" charset="0"/>
                <a:cs typeface="Times New Roman" panose="02020603050405020304" pitchFamily="18" charset="0"/>
              </a:rPr>
              <a:t> </a:t>
            </a:r>
            <a:r>
              <a:rPr lang="id-ID" sz="2800" dirty="0">
                <a:solidFill>
                  <a:schemeClr val="tx1"/>
                </a:solidFill>
                <a:latin typeface="Times New Roman" panose="02020603050405020304" pitchFamily="18" charset="0"/>
                <a:cs typeface="Times New Roman" panose="02020603050405020304" pitchFamily="18" charset="0"/>
              </a:rPr>
              <a:t>dihadapan dewan juri dan penonton. Apabila peserta melampaui waktu yang ditentukan, maka panitia berhak untuk menghentikan pidato peserta.</a:t>
            </a:r>
          </a:p>
          <a:p>
            <a:pPr algn="just"/>
            <a:r>
              <a:rPr lang="id-ID" sz="2800" b="1" u="sng" dirty="0">
                <a:solidFill>
                  <a:schemeClr val="tx1"/>
                </a:solidFill>
                <a:latin typeface="Times New Roman" panose="02020603050405020304" pitchFamily="18" charset="0"/>
                <a:cs typeface="Times New Roman" panose="02020603050405020304" pitchFamily="18" charset="0"/>
              </a:rPr>
              <a:t>Peserta tidak diperkenankan membawa naskah saat berpidato.</a:t>
            </a:r>
          </a:p>
          <a:p>
            <a:pPr algn="just"/>
            <a:r>
              <a:rPr lang="id-ID" sz="2800" b="1" u="sng" dirty="0">
                <a:solidFill>
                  <a:schemeClr val="tx1"/>
                </a:solidFill>
                <a:latin typeface="Times New Roman" panose="02020603050405020304" pitchFamily="18" charset="0"/>
                <a:cs typeface="Times New Roman" panose="02020603050405020304" pitchFamily="18" charset="0"/>
              </a:rPr>
              <a:t>Peserta tidak diizinkan membawa dan menggunakan alat peraga saat menyampaikan pidatonya.</a:t>
            </a:r>
          </a:p>
          <a:p>
            <a:pPr algn="just"/>
            <a:r>
              <a:rPr lang="id-ID" sz="2800" dirty="0">
                <a:solidFill>
                  <a:schemeClr val="tx1"/>
                </a:solidFill>
                <a:latin typeface="Times New Roman" panose="02020603050405020304" pitchFamily="18" charset="0"/>
                <a:cs typeface="Times New Roman" panose="02020603050405020304" pitchFamily="18" charset="0"/>
              </a:rPr>
              <a:t>Setelah menyampaikan pidato, masing-masing peserta akan diberi pertanyaan oleh dewan juri terkait pidato yang telah disampaikan.</a:t>
            </a:r>
          </a:p>
          <a:p>
            <a:pPr algn="just"/>
            <a:r>
              <a:rPr lang="id-ID" sz="2800" dirty="0">
                <a:solidFill>
                  <a:schemeClr val="tx1"/>
                </a:solidFill>
                <a:latin typeface="Times New Roman" panose="02020603050405020304" pitchFamily="18" charset="0"/>
                <a:cs typeface="Times New Roman" panose="02020603050405020304" pitchFamily="18" charset="0"/>
              </a:rPr>
              <a:t>Peserta diperbolehkan kembali ke tempat duduk semula ketika selesai menjawab pertanyaan dari dewan juri dan tidak boleh membuat kegaduhan di ruang perlombaan.</a:t>
            </a:r>
          </a:p>
          <a:p>
            <a:pPr algn="just"/>
            <a:r>
              <a:rPr lang="id-ID" sz="2800" dirty="0">
                <a:solidFill>
                  <a:schemeClr val="tx1"/>
                </a:solidFill>
                <a:latin typeface="Times New Roman" panose="02020603050405020304" pitchFamily="18" charset="0"/>
                <a:cs typeface="Times New Roman" panose="02020603050405020304" pitchFamily="18" charset="0"/>
              </a:rPr>
              <a:t>Peserta harap izin terlebih dahulu ketika akan izin pergi keluar.</a:t>
            </a:r>
          </a:p>
        </p:txBody>
      </p:sp>
    </p:spTree>
    <p:extLst>
      <p:ext uri="{BB962C8B-B14F-4D97-AF65-F5344CB8AC3E}">
        <p14:creationId xmlns:p14="http://schemas.microsoft.com/office/powerpoint/2010/main" val="15052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71630" y="505071"/>
            <a:ext cx="11460480" cy="4937760"/>
          </a:xfrm>
        </p:spPr>
        <p:txBody>
          <a:bodyPr>
            <a:normAutofit/>
          </a:bodyPr>
          <a:lstStyle/>
          <a:p>
            <a:pPr algn="just"/>
            <a:r>
              <a:rPr lang="id-ID" sz="2800" dirty="0">
                <a:solidFill>
                  <a:schemeClr val="tx1"/>
                </a:solidFill>
                <a:latin typeface="Times New Roman" panose="02020603050405020304" pitchFamily="18" charset="0"/>
                <a:cs typeface="Times New Roman" panose="02020603050405020304" pitchFamily="18" charset="0"/>
              </a:rPr>
              <a:t>Peserta dilarang membuat onar, membuang sampah sembarangan di tempat perlombaan, dan tindakan yang tidak sesuai dengan norma dan nilai.</a:t>
            </a:r>
          </a:p>
          <a:p>
            <a:pPr algn="just"/>
            <a:r>
              <a:rPr lang="id-ID" sz="2800" b="1" u="sng" dirty="0">
                <a:solidFill>
                  <a:schemeClr val="tx1"/>
                </a:solidFill>
                <a:latin typeface="Times New Roman" panose="02020603050405020304" pitchFamily="18" charset="0"/>
                <a:cs typeface="Times New Roman" panose="02020603050405020304" pitchFamily="18" charset="0"/>
              </a:rPr>
              <a:t>Penilaian dewan juri berikut hasil perlombaan adalah sah dan tidak dapat diganggu gugat.</a:t>
            </a:r>
          </a:p>
          <a:p>
            <a:endParaRPr lang="id-ID" sz="2500" dirty="0">
              <a:latin typeface="Adobe Garamond Pro" panose="02020502060506020403" pitchFamily="18" charset="0"/>
            </a:endParaRPr>
          </a:p>
          <a:p>
            <a:pPr>
              <a:buNone/>
            </a:pPr>
            <a:endParaRPr lang="id-ID" sz="2500" dirty="0">
              <a:latin typeface="Adobe Garamond Pro" panose="02020502060506020403" pitchFamily="18" charset="0"/>
            </a:endParaRPr>
          </a:p>
        </p:txBody>
      </p:sp>
    </p:spTree>
    <p:extLst>
      <p:ext uri="{BB962C8B-B14F-4D97-AF65-F5344CB8AC3E}">
        <p14:creationId xmlns:p14="http://schemas.microsoft.com/office/powerpoint/2010/main" val="220987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C03F2-E64B-4EF8-B892-183AD9B9BC6B}"/>
              </a:ext>
            </a:extLst>
          </p:cNvPr>
          <p:cNvSpPr>
            <a:spLocks noGrp="1"/>
          </p:cNvSpPr>
          <p:nvPr>
            <p:ph type="title"/>
          </p:nvPr>
        </p:nvSpPr>
        <p:spPr/>
        <p:txBody>
          <a:bodyPr/>
          <a:lstStyle/>
          <a:p>
            <a:pPr algn="ctr"/>
            <a:r>
              <a:rPr lang="id-ID" dirty="0">
                <a:latin typeface="Times New Roman" panose="02020603050405020304" pitchFamily="18" charset="0"/>
                <a:cs typeface="Times New Roman" panose="02020603050405020304" pitchFamily="18" charset="0"/>
              </a:rPr>
              <a:t>FORMAT PENILAIAN</a:t>
            </a:r>
            <a:r>
              <a:rPr lang="en-US" dirty="0">
                <a:latin typeface="Times New Roman" panose="02020603050405020304" pitchFamily="18" charset="0"/>
                <a:cs typeface="Times New Roman" panose="02020603050405020304" pitchFamily="18" charset="0"/>
              </a:rPr>
              <a:t> </a:t>
            </a:r>
            <a:endParaRPr lang="id-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F468C20-0B89-437F-9430-23BE8319023D}"/>
              </a:ext>
            </a:extLst>
          </p:cNvPr>
          <p:cNvSpPr>
            <a:spLocks noGrp="1"/>
          </p:cNvSpPr>
          <p:nvPr>
            <p:ph sz="quarter" idx="13"/>
          </p:nvPr>
        </p:nvSpPr>
        <p:spPr/>
        <p:txBody>
          <a:bodyPr/>
          <a:lstStyle/>
          <a:p>
            <a:r>
              <a:rPr lang="en-US" sz="3200" dirty="0" err="1">
                <a:solidFill>
                  <a:schemeClr val="tx1"/>
                </a:solidFill>
                <a:latin typeface="Times New Roman" panose="02020603050405020304" pitchFamily="18" charset="0"/>
                <a:cs typeface="Times New Roman" panose="02020603050405020304" pitchFamily="18" charset="0"/>
              </a:rPr>
              <a:t>Konten</a:t>
            </a:r>
            <a:r>
              <a:rPr lang="en-US" sz="3200" dirty="0">
                <a:solidFill>
                  <a:schemeClr val="tx1"/>
                </a:solidFill>
                <a:latin typeface="Times New Roman" panose="02020603050405020304" pitchFamily="18" charset="0"/>
                <a:cs typeface="Times New Roman" panose="02020603050405020304" pitchFamily="18" charset="0"/>
              </a:rPr>
              <a:t> / </a:t>
            </a:r>
            <a:r>
              <a:rPr lang="en-US" sz="3200" dirty="0" err="1">
                <a:solidFill>
                  <a:schemeClr val="tx1"/>
                </a:solidFill>
                <a:latin typeface="Times New Roman" panose="02020603050405020304" pitchFamily="18" charset="0"/>
                <a:cs typeface="Times New Roman" panose="02020603050405020304" pitchFamily="18" charset="0"/>
              </a:rPr>
              <a:t>isi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pidato</a:t>
            </a:r>
            <a:r>
              <a:rPr lang="en-US" sz="3200" dirty="0">
                <a:solidFill>
                  <a:schemeClr val="tx1"/>
                </a:solidFill>
                <a:latin typeface="Times New Roman" panose="02020603050405020304" pitchFamily="18" charset="0"/>
                <a:cs typeface="Times New Roman" panose="02020603050405020304" pitchFamily="18" charset="0"/>
              </a:rPr>
              <a:t> : 30%</a:t>
            </a:r>
          </a:p>
          <a:p>
            <a:r>
              <a:rPr lang="en-US" sz="3200" dirty="0">
                <a:solidFill>
                  <a:schemeClr val="tx1"/>
                </a:solidFill>
                <a:latin typeface="Times New Roman" panose="02020603050405020304" pitchFamily="18" charset="0"/>
                <a:cs typeface="Times New Roman" panose="02020603050405020304" pitchFamily="18" charset="0"/>
              </a:rPr>
              <a:t>Bahasa : 15%</a:t>
            </a:r>
          </a:p>
          <a:p>
            <a:r>
              <a:rPr lang="en-US" sz="3200" dirty="0">
                <a:solidFill>
                  <a:schemeClr val="tx1"/>
                </a:solidFill>
                <a:latin typeface="Times New Roman" panose="02020603050405020304" pitchFamily="18" charset="0"/>
                <a:cs typeface="Times New Roman" panose="02020603050405020304" pitchFamily="18" charset="0"/>
              </a:rPr>
              <a:t>Gaya </a:t>
            </a:r>
            <a:r>
              <a:rPr lang="en-US" sz="3200" dirty="0" err="1">
                <a:solidFill>
                  <a:schemeClr val="tx1"/>
                </a:solidFill>
                <a:latin typeface="Times New Roman" panose="02020603050405020304" pitchFamily="18" charset="0"/>
                <a:cs typeface="Times New Roman" panose="02020603050405020304" pitchFamily="18" charset="0"/>
              </a:rPr>
              <a:t>bicara</a:t>
            </a:r>
            <a:r>
              <a:rPr lang="en-US" sz="3200" dirty="0">
                <a:solidFill>
                  <a:schemeClr val="tx1"/>
                </a:solidFill>
                <a:latin typeface="Times New Roman" panose="02020603050405020304" pitchFamily="18" charset="0"/>
                <a:cs typeface="Times New Roman" panose="02020603050405020304" pitchFamily="18" charset="0"/>
              </a:rPr>
              <a:t>/</a:t>
            </a:r>
            <a:r>
              <a:rPr lang="en-US" sz="3200" dirty="0" err="1">
                <a:solidFill>
                  <a:schemeClr val="tx1"/>
                </a:solidFill>
                <a:latin typeface="Times New Roman" panose="02020603050405020304" pitchFamily="18" charset="0"/>
                <a:cs typeface="Times New Roman" panose="02020603050405020304" pitchFamily="18" charset="0"/>
              </a:rPr>
              <a:t>penyampaian</a:t>
            </a:r>
            <a:r>
              <a:rPr lang="en-US" sz="3200" dirty="0">
                <a:solidFill>
                  <a:schemeClr val="tx1"/>
                </a:solidFill>
                <a:latin typeface="Times New Roman" panose="02020603050405020304" pitchFamily="18" charset="0"/>
                <a:cs typeface="Times New Roman" panose="02020603050405020304" pitchFamily="18" charset="0"/>
              </a:rPr>
              <a:t> : 15%</a:t>
            </a:r>
          </a:p>
          <a:p>
            <a:r>
              <a:rPr lang="en-US" sz="3200" dirty="0" err="1">
                <a:solidFill>
                  <a:schemeClr val="tx1"/>
                </a:solidFill>
                <a:latin typeface="Times New Roman" panose="02020603050405020304" pitchFamily="18" charset="0"/>
                <a:cs typeface="Times New Roman" panose="02020603050405020304" pitchFamily="18" charset="0"/>
              </a:rPr>
              <a:t>Kelancaran</a:t>
            </a:r>
            <a:r>
              <a:rPr lang="en-US" sz="3200" dirty="0">
                <a:solidFill>
                  <a:schemeClr val="tx1"/>
                </a:solidFill>
                <a:latin typeface="Times New Roman" panose="02020603050405020304" pitchFamily="18" charset="0"/>
                <a:cs typeface="Times New Roman" panose="02020603050405020304" pitchFamily="18" charset="0"/>
              </a:rPr>
              <a:t> : 15%</a:t>
            </a:r>
          </a:p>
          <a:p>
            <a:r>
              <a:rPr lang="en-US" sz="3200" dirty="0" err="1">
                <a:solidFill>
                  <a:schemeClr val="tx1"/>
                </a:solidFill>
                <a:latin typeface="Times New Roman" panose="02020603050405020304" pitchFamily="18" charset="0"/>
                <a:cs typeface="Times New Roman" panose="02020603050405020304" pitchFamily="18" charset="0"/>
              </a:rPr>
              <a:t>Intonasi</a:t>
            </a:r>
            <a:r>
              <a:rPr lang="en-US" sz="3200" dirty="0">
                <a:solidFill>
                  <a:schemeClr val="tx1"/>
                </a:solidFill>
                <a:latin typeface="Times New Roman" panose="02020603050405020304" pitchFamily="18" charset="0"/>
                <a:cs typeface="Times New Roman" panose="02020603050405020304" pitchFamily="18" charset="0"/>
              </a:rPr>
              <a:t> : 15%</a:t>
            </a:r>
          </a:p>
          <a:p>
            <a:r>
              <a:rPr lang="en-US" sz="3200" dirty="0" err="1">
                <a:solidFill>
                  <a:schemeClr val="tx1"/>
                </a:solidFill>
                <a:latin typeface="Times New Roman" panose="02020603050405020304" pitchFamily="18" charset="0"/>
                <a:cs typeface="Times New Roman" panose="02020603050405020304" pitchFamily="18" charset="0"/>
              </a:rPr>
              <a:t>QnA</a:t>
            </a:r>
            <a:r>
              <a:rPr lang="en-US" sz="3200" dirty="0">
                <a:solidFill>
                  <a:schemeClr val="tx1"/>
                </a:solidFill>
                <a:latin typeface="Times New Roman" panose="02020603050405020304" pitchFamily="18" charset="0"/>
                <a:cs typeface="Times New Roman" panose="02020603050405020304" pitchFamily="18" charset="0"/>
              </a:rPr>
              <a:t> : 10%</a:t>
            </a:r>
          </a:p>
          <a:p>
            <a:endParaRPr lang="id-ID" dirty="0"/>
          </a:p>
        </p:txBody>
      </p:sp>
    </p:spTree>
    <p:extLst>
      <p:ext uri="{BB962C8B-B14F-4D97-AF65-F5344CB8AC3E}">
        <p14:creationId xmlns:p14="http://schemas.microsoft.com/office/powerpoint/2010/main" val="1051028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228602"/>
            <a:ext cx="11455400" cy="672351"/>
          </a:xfrm>
        </p:spPr>
        <p:txBody>
          <a:bodyPr/>
          <a:lstStyle/>
          <a:p>
            <a:pPr algn="ctr"/>
            <a:r>
              <a:rPr lang="id-ID" dirty="0"/>
              <a:t>QnA di Technical Meeting</a:t>
            </a:r>
          </a:p>
        </p:txBody>
      </p:sp>
      <p:sp>
        <p:nvSpPr>
          <p:cNvPr id="3" name="Content Placeholder 2"/>
          <p:cNvSpPr>
            <a:spLocks noGrp="1"/>
          </p:cNvSpPr>
          <p:nvPr>
            <p:ph sz="quarter" idx="13"/>
          </p:nvPr>
        </p:nvSpPr>
        <p:spPr>
          <a:xfrm>
            <a:off x="365760" y="1035424"/>
            <a:ext cx="11460480" cy="5486400"/>
          </a:xfrm>
        </p:spPr>
        <p:txBody>
          <a:bodyPr>
            <a:normAutofit fontScale="92500" lnSpcReduction="20000"/>
          </a:bodyPr>
          <a:lstStyle/>
          <a:p>
            <a:pPr marL="457200" indent="-457200">
              <a:buFont typeface="+mj-lt"/>
              <a:buAutoNum type="arabicPeriod"/>
            </a:pPr>
            <a:r>
              <a:rPr lang="id-ID" sz="2400" dirty="0">
                <a:solidFill>
                  <a:schemeClr val="tx1"/>
                </a:solidFill>
                <a:latin typeface="Times New Roman" panose="02020603050405020304" pitchFamily="18" charset="0"/>
                <a:cs typeface="Times New Roman" panose="02020603050405020304" pitchFamily="18" charset="0"/>
              </a:rPr>
              <a:t>Tadi dijelaskan yang dimaksud dari ibunka rikai itu adalah perbedaan budaya antar Indonesia dan Jepang, berarti saya harus mengganti naskahnya?</a:t>
            </a:r>
          </a:p>
          <a:p>
            <a:pPr marL="0" indent="0">
              <a:buNone/>
            </a:pPr>
            <a:r>
              <a:rPr lang="id-ID" sz="2400" dirty="0">
                <a:latin typeface="Times New Roman" panose="02020603050405020304" pitchFamily="18" charset="0"/>
                <a:cs typeface="Times New Roman" panose="02020603050405020304" pitchFamily="18" charset="0"/>
              </a:rPr>
              <a:t>	Jawab: Maaf tadi yang dijelaskan hanya sebagai contoh saja, kalian bisa mengangkat 		tema dari perbedaan budaya antar negara lain/ suku di indonesia dengan 			Jepang. Yang terpenting ada unsur budaya Jepang.</a:t>
            </a:r>
          </a:p>
          <a:p>
            <a:pPr marL="0" indent="0">
              <a:buNone/>
            </a:pPr>
            <a:endParaRPr lang="id-ID" sz="2400" dirty="0">
              <a:latin typeface="Times New Roman" panose="02020603050405020304" pitchFamily="18" charset="0"/>
              <a:cs typeface="Times New Roman" panose="02020603050405020304" pitchFamily="18" charset="0"/>
            </a:endParaRPr>
          </a:p>
          <a:p>
            <a:pPr marL="457200" indent="-457200">
              <a:buFont typeface="+mj-lt"/>
              <a:buAutoNum type="arabicPeriod" startAt="2"/>
            </a:pPr>
            <a:r>
              <a:rPr lang="id-ID" sz="2400" dirty="0">
                <a:solidFill>
                  <a:schemeClr val="tx1"/>
                </a:solidFill>
                <a:latin typeface="Times New Roman" panose="02020603050405020304" pitchFamily="18" charset="0"/>
                <a:cs typeface="Times New Roman" panose="02020603050405020304" pitchFamily="18" charset="0"/>
              </a:rPr>
              <a:t>Berapa presentase dari setiap penilaian?</a:t>
            </a:r>
          </a:p>
          <a:p>
            <a:pPr marL="0" indent="0">
              <a:buNone/>
            </a:pPr>
            <a:r>
              <a:rPr lang="id-ID" sz="2400" dirty="0">
                <a:latin typeface="Times New Roman" panose="02020603050405020304" pitchFamily="18" charset="0"/>
                <a:cs typeface="Times New Roman" panose="02020603050405020304" pitchFamily="18" charset="0"/>
              </a:rPr>
              <a:t>	Jawab: </a:t>
            </a:r>
            <a:r>
              <a:rPr lang="en-US" sz="2400" dirty="0" err="1">
                <a:solidFill>
                  <a:srgbClr val="D23B40"/>
                </a:solidFill>
                <a:latin typeface="Times New Roman" panose="02020603050405020304" pitchFamily="18" charset="0"/>
                <a:cs typeface="Times New Roman" panose="02020603050405020304" pitchFamily="18" charset="0"/>
              </a:rPr>
              <a:t>Konten</a:t>
            </a:r>
            <a:r>
              <a:rPr lang="en-US" sz="2400" dirty="0">
                <a:solidFill>
                  <a:srgbClr val="D23B40"/>
                </a:solidFill>
                <a:latin typeface="Times New Roman" panose="02020603050405020304" pitchFamily="18" charset="0"/>
                <a:cs typeface="Times New Roman" panose="02020603050405020304" pitchFamily="18" charset="0"/>
              </a:rPr>
              <a:t> / </a:t>
            </a:r>
            <a:r>
              <a:rPr lang="en-US" sz="2400" dirty="0" err="1">
                <a:solidFill>
                  <a:srgbClr val="D23B40"/>
                </a:solidFill>
                <a:latin typeface="Times New Roman" panose="02020603050405020304" pitchFamily="18" charset="0"/>
                <a:cs typeface="Times New Roman" panose="02020603050405020304" pitchFamily="18" charset="0"/>
              </a:rPr>
              <a:t>isi</a:t>
            </a:r>
            <a:r>
              <a:rPr lang="en-US" sz="2400" dirty="0">
                <a:solidFill>
                  <a:srgbClr val="D23B40"/>
                </a:solidFill>
                <a:latin typeface="Times New Roman" panose="02020603050405020304" pitchFamily="18" charset="0"/>
                <a:cs typeface="Times New Roman" panose="02020603050405020304" pitchFamily="18" charset="0"/>
              </a:rPr>
              <a:t> </a:t>
            </a:r>
            <a:r>
              <a:rPr lang="en-US" sz="2400" dirty="0" err="1">
                <a:solidFill>
                  <a:srgbClr val="D23B40"/>
                </a:solidFill>
                <a:latin typeface="Times New Roman" panose="02020603050405020304" pitchFamily="18" charset="0"/>
                <a:cs typeface="Times New Roman" panose="02020603050405020304" pitchFamily="18" charset="0"/>
              </a:rPr>
              <a:t>pidato</a:t>
            </a:r>
            <a:r>
              <a:rPr lang="en-US" sz="2400" dirty="0">
                <a:solidFill>
                  <a:srgbClr val="D23B40"/>
                </a:solidFill>
                <a:latin typeface="Times New Roman" panose="02020603050405020304" pitchFamily="18" charset="0"/>
                <a:cs typeface="Times New Roman" panose="02020603050405020304" pitchFamily="18" charset="0"/>
              </a:rPr>
              <a:t> : 30%</a:t>
            </a:r>
          </a:p>
          <a:p>
            <a:pPr marL="0" indent="0">
              <a:buNone/>
            </a:pPr>
            <a:r>
              <a:rPr lang="id-ID" sz="2400" dirty="0">
                <a:solidFill>
                  <a:srgbClr val="D23B40"/>
                </a:solidFill>
                <a:latin typeface="Times New Roman" panose="02020603050405020304" pitchFamily="18" charset="0"/>
                <a:cs typeface="Times New Roman" panose="02020603050405020304" pitchFamily="18" charset="0"/>
              </a:rPr>
              <a:t>		</a:t>
            </a:r>
            <a:r>
              <a:rPr lang="en-US" sz="2400" dirty="0">
                <a:solidFill>
                  <a:srgbClr val="D23B40"/>
                </a:solidFill>
                <a:latin typeface="Times New Roman" panose="02020603050405020304" pitchFamily="18" charset="0"/>
                <a:cs typeface="Times New Roman" panose="02020603050405020304" pitchFamily="18" charset="0"/>
              </a:rPr>
              <a:t>Bahasa : 15%</a:t>
            </a:r>
          </a:p>
          <a:p>
            <a:pPr marL="0" indent="0">
              <a:buNone/>
            </a:pPr>
            <a:r>
              <a:rPr lang="id-ID" sz="2400" dirty="0">
                <a:solidFill>
                  <a:srgbClr val="D23B40"/>
                </a:solidFill>
                <a:latin typeface="Times New Roman" panose="02020603050405020304" pitchFamily="18" charset="0"/>
                <a:cs typeface="Times New Roman" panose="02020603050405020304" pitchFamily="18" charset="0"/>
              </a:rPr>
              <a:t>		</a:t>
            </a:r>
            <a:r>
              <a:rPr lang="en-US" sz="2400" dirty="0">
                <a:solidFill>
                  <a:srgbClr val="D23B40"/>
                </a:solidFill>
                <a:latin typeface="Times New Roman" panose="02020603050405020304" pitchFamily="18" charset="0"/>
                <a:cs typeface="Times New Roman" panose="02020603050405020304" pitchFamily="18" charset="0"/>
              </a:rPr>
              <a:t>Gaya </a:t>
            </a:r>
            <a:r>
              <a:rPr lang="en-US" sz="2400" dirty="0" err="1">
                <a:solidFill>
                  <a:srgbClr val="D23B40"/>
                </a:solidFill>
                <a:latin typeface="Times New Roman" panose="02020603050405020304" pitchFamily="18" charset="0"/>
                <a:cs typeface="Times New Roman" panose="02020603050405020304" pitchFamily="18" charset="0"/>
              </a:rPr>
              <a:t>bicara</a:t>
            </a:r>
            <a:r>
              <a:rPr lang="en-US" sz="2400" dirty="0">
                <a:solidFill>
                  <a:srgbClr val="D23B40"/>
                </a:solidFill>
                <a:latin typeface="Times New Roman" panose="02020603050405020304" pitchFamily="18" charset="0"/>
                <a:cs typeface="Times New Roman" panose="02020603050405020304" pitchFamily="18" charset="0"/>
              </a:rPr>
              <a:t>/</a:t>
            </a:r>
            <a:r>
              <a:rPr lang="en-US" sz="2400" dirty="0" err="1">
                <a:solidFill>
                  <a:srgbClr val="D23B40"/>
                </a:solidFill>
                <a:latin typeface="Times New Roman" panose="02020603050405020304" pitchFamily="18" charset="0"/>
                <a:cs typeface="Times New Roman" panose="02020603050405020304" pitchFamily="18" charset="0"/>
              </a:rPr>
              <a:t>penyampaian</a:t>
            </a:r>
            <a:r>
              <a:rPr lang="en-US" sz="2400" dirty="0">
                <a:solidFill>
                  <a:srgbClr val="D23B40"/>
                </a:solidFill>
                <a:latin typeface="Times New Roman" panose="02020603050405020304" pitchFamily="18" charset="0"/>
                <a:cs typeface="Times New Roman" panose="02020603050405020304" pitchFamily="18" charset="0"/>
              </a:rPr>
              <a:t> : 15%</a:t>
            </a:r>
          </a:p>
          <a:p>
            <a:pPr marL="0" indent="0">
              <a:buNone/>
            </a:pPr>
            <a:r>
              <a:rPr lang="id-ID" sz="2400" dirty="0">
                <a:solidFill>
                  <a:srgbClr val="D23B40"/>
                </a:solidFill>
                <a:latin typeface="Times New Roman" panose="02020603050405020304" pitchFamily="18" charset="0"/>
                <a:cs typeface="Times New Roman" panose="02020603050405020304" pitchFamily="18" charset="0"/>
              </a:rPr>
              <a:t>		</a:t>
            </a:r>
            <a:r>
              <a:rPr lang="en-US" sz="2400" dirty="0" err="1">
                <a:solidFill>
                  <a:srgbClr val="D23B40"/>
                </a:solidFill>
                <a:latin typeface="Times New Roman" panose="02020603050405020304" pitchFamily="18" charset="0"/>
                <a:cs typeface="Times New Roman" panose="02020603050405020304" pitchFamily="18" charset="0"/>
              </a:rPr>
              <a:t>Kelancaran</a:t>
            </a:r>
            <a:r>
              <a:rPr lang="en-US" sz="2400" dirty="0">
                <a:solidFill>
                  <a:srgbClr val="D23B40"/>
                </a:solidFill>
                <a:latin typeface="Times New Roman" panose="02020603050405020304" pitchFamily="18" charset="0"/>
                <a:cs typeface="Times New Roman" panose="02020603050405020304" pitchFamily="18" charset="0"/>
              </a:rPr>
              <a:t> : 15%</a:t>
            </a:r>
          </a:p>
          <a:p>
            <a:pPr marL="0" indent="0">
              <a:buNone/>
            </a:pPr>
            <a:r>
              <a:rPr lang="id-ID" sz="2400" dirty="0">
                <a:solidFill>
                  <a:srgbClr val="D23B40"/>
                </a:solidFill>
                <a:latin typeface="Times New Roman" panose="02020603050405020304" pitchFamily="18" charset="0"/>
                <a:cs typeface="Times New Roman" panose="02020603050405020304" pitchFamily="18" charset="0"/>
              </a:rPr>
              <a:t>		</a:t>
            </a:r>
            <a:r>
              <a:rPr lang="en-US" sz="2400" dirty="0" err="1">
                <a:solidFill>
                  <a:srgbClr val="D23B40"/>
                </a:solidFill>
                <a:latin typeface="Times New Roman" panose="02020603050405020304" pitchFamily="18" charset="0"/>
                <a:cs typeface="Times New Roman" panose="02020603050405020304" pitchFamily="18" charset="0"/>
              </a:rPr>
              <a:t>Intonasi</a:t>
            </a:r>
            <a:r>
              <a:rPr lang="en-US" sz="2400" dirty="0">
                <a:solidFill>
                  <a:srgbClr val="D23B40"/>
                </a:solidFill>
                <a:latin typeface="Times New Roman" panose="02020603050405020304" pitchFamily="18" charset="0"/>
                <a:cs typeface="Times New Roman" panose="02020603050405020304" pitchFamily="18" charset="0"/>
              </a:rPr>
              <a:t> : 15%</a:t>
            </a:r>
          </a:p>
          <a:p>
            <a:pPr marL="0" indent="0">
              <a:buNone/>
            </a:pPr>
            <a:r>
              <a:rPr lang="id-ID" sz="2400" dirty="0">
                <a:solidFill>
                  <a:srgbClr val="D23B40"/>
                </a:solidFill>
                <a:latin typeface="Times New Roman" panose="02020603050405020304" pitchFamily="18" charset="0"/>
                <a:cs typeface="Times New Roman" panose="02020603050405020304" pitchFamily="18" charset="0"/>
              </a:rPr>
              <a:t>		</a:t>
            </a:r>
            <a:r>
              <a:rPr lang="en-US" sz="2400" dirty="0" err="1">
                <a:solidFill>
                  <a:srgbClr val="D23B40"/>
                </a:solidFill>
                <a:latin typeface="Times New Roman" panose="02020603050405020304" pitchFamily="18" charset="0"/>
                <a:cs typeface="Times New Roman" panose="02020603050405020304" pitchFamily="18" charset="0"/>
              </a:rPr>
              <a:t>QnA</a:t>
            </a:r>
            <a:r>
              <a:rPr lang="en-US" sz="2400" dirty="0">
                <a:solidFill>
                  <a:srgbClr val="D23B40"/>
                </a:solidFill>
                <a:latin typeface="Times New Roman" panose="02020603050405020304" pitchFamily="18" charset="0"/>
                <a:cs typeface="Times New Roman" panose="02020603050405020304" pitchFamily="18" charset="0"/>
              </a:rPr>
              <a:t> : 10%</a:t>
            </a:r>
            <a:endParaRPr lang="id-ID" sz="2400" dirty="0">
              <a:solidFill>
                <a:srgbClr val="D23B40"/>
              </a:solidFill>
              <a:latin typeface="Times New Roman" panose="02020603050405020304" pitchFamily="18" charset="0"/>
              <a:cs typeface="Times New Roman" panose="02020603050405020304" pitchFamily="18" charset="0"/>
            </a:endParaRPr>
          </a:p>
          <a:p>
            <a:pPr marL="0" indent="0">
              <a:buNone/>
            </a:pPr>
            <a:endParaRPr lang="id-ID" sz="2400" dirty="0">
              <a:solidFill>
                <a:srgbClr val="D23B40"/>
              </a:solidFill>
              <a:latin typeface="Times New Roman" panose="02020603050405020304" pitchFamily="18" charset="0"/>
              <a:cs typeface="Times New Roman" panose="02020603050405020304" pitchFamily="18" charset="0"/>
            </a:endParaRPr>
          </a:p>
          <a:p>
            <a:pPr marL="457200" indent="-457200">
              <a:buFont typeface="+mj-lt"/>
              <a:buAutoNum type="arabicPeriod" startAt="3"/>
            </a:pPr>
            <a:r>
              <a:rPr lang="id-ID" sz="2400" dirty="0">
                <a:solidFill>
                  <a:schemeClr val="tx1"/>
                </a:solidFill>
                <a:latin typeface="Times New Roman" panose="02020603050405020304" pitchFamily="18" charset="0"/>
                <a:cs typeface="Times New Roman" panose="02020603050405020304" pitchFamily="18" charset="0"/>
              </a:rPr>
              <a:t>Saya ingin konfirmasi, apakah tema dari speech contest mahasiswa adalah ibunka rikai?</a:t>
            </a:r>
          </a:p>
          <a:p>
            <a:pPr marL="0" indent="0">
              <a:buNone/>
            </a:pPr>
            <a:r>
              <a:rPr lang="id-ID" sz="2400" dirty="0">
                <a:solidFill>
                  <a:srgbClr val="D23B40"/>
                </a:solidFill>
                <a:latin typeface="Times New Roman" panose="02020603050405020304" pitchFamily="18" charset="0"/>
                <a:cs typeface="Times New Roman" panose="02020603050405020304" pitchFamily="18" charset="0"/>
              </a:rPr>
              <a:t>	Jawab: Iya, tema yang benar yaitu </a:t>
            </a:r>
            <a:r>
              <a:rPr lang="id-ID" sz="2400" b="1" dirty="0">
                <a:solidFill>
                  <a:srgbClr val="D23B40"/>
                </a:solidFill>
                <a:latin typeface="Times New Roman" panose="02020603050405020304" pitchFamily="18" charset="0"/>
                <a:cs typeface="Times New Roman" panose="02020603050405020304" pitchFamily="18" charset="0"/>
              </a:rPr>
              <a:t>ibunka rikai</a:t>
            </a:r>
            <a:endParaRPr lang="en-US" sz="2400" b="1" dirty="0">
              <a:solidFill>
                <a:srgbClr val="D23B40"/>
              </a:solidFill>
              <a:latin typeface="Times New Roman" panose="02020603050405020304" pitchFamily="18" charset="0"/>
              <a:cs typeface="Times New Roman" panose="02020603050405020304" pitchFamily="18" charset="0"/>
            </a:endParaRPr>
          </a:p>
          <a:p>
            <a:endParaRPr lang="id-ID" sz="2400" dirty="0">
              <a:latin typeface="Times New Roman" panose="02020603050405020304" pitchFamily="18" charset="0"/>
              <a:cs typeface="Times New Roman" panose="02020603050405020304" pitchFamily="18" charset="0"/>
            </a:endParaRPr>
          </a:p>
          <a:p>
            <a:pPr marL="0" indent="0">
              <a:buNone/>
            </a:pPr>
            <a:endParaRPr lang="id-ID" dirty="0"/>
          </a:p>
          <a:p>
            <a:pPr marL="0" indent="0">
              <a:buNone/>
            </a:pPr>
            <a:endParaRPr lang="id-ID" dirty="0"/>
          </a:p>
        </p:txBody>
      </p:sp>
    </p:spTree>
    <p:extLst>
      <p:ext uri="{BB962C8B-B14F-4D97-AF65-F5344CB8AC3E}">
        <p14:creationId xmlns:p14="http://schemas.microsoft.com/office/powerpoint/2010/main" val="1887055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oho">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TM01790493[[fn=SOHO]]</Template>
  <TotalTime>195</TotalTime>
  <Words>521</Words>
  <Application>Microsoft Office PowerPoint</Application>
  <PresentationFormat>Widescreen</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Soho</vt:lpstr>
      <vt:lpstr>TECHNICAL MEETING SPEECH MAHASISWA JAPANZUKISHOW 14</vt:lpstr>
      <vt:lpstr>PERSYARATAN</vt:lpstr>
      <vt:lpstr>PowerPoint Presentation</vt:lpstr>
      <vt:lpstr>NASKAH SPEECH</vt:lpstr>
      <vt:lpstr>TEKNIS PELAKSANAAN</vt:lpstr>
      <vt:lpstr>PowerPoint Presentation</vt:lpstr>
      <vt:lpstr>PowerPoint Presentation</vt:lpstr>
      <vt:lpstr>FORMAT PENILAIAN </vt:lpstr>
      <vt:lpstr>QnA di Technical Meeting</vt:lpstr>
      <vt:lpstr>CONTACT PERSON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MEETING SPEECH MAHASISWA JAPANZUKISHOW 13</dc:title>
  <dc:creator>pinka intan A</dc:creator>
  <cp:lastModifiedBy>melatyainan98@gmail.com</cp:lastModifiedBy>
  <cp:revision>24</cp:revision>
  <dcterms:created xsi:type="dcterms:W3CDTF">2018-03-23T04:08:50Z</dcterms:created>
  <dcterms:modified xsi:type="dcterms:W3CDTF">2019-03-30T14:55:24Z</dcterms:modified>
</cp:coreProperties>
</file>